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257" r:id="rId6"/>
    <p:sldId id="263" r:id="rId7"/>
    <p:sldId id="265" r:id="rId8"/>
    <p:sldId id="267" r:id="rId9"/>
    <p:sldId id="268" r:id="rId10"/>
    <p:sldId id="270" r:id="rId11"/>
    <p:sldId id="260" r:id="rId12"/>
    <p:sldId id="262" r:id="rId13"/>
    <p:sldId id="26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EC8"/>
    <a:srgbClr val="DEFEDF"/>
    <a:srgbClr val="C2FEC3"/>
    <a:srgbClr val="B4FEB6"/>
    <a:srgbClr val="A0F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AF18F7-23E1-0CE9-28CB-E735E4710F21}" v="1" dt="2022-03-10T13:17:18.782"/>
    <p1510:client id="{F57BBECE-2E2D-B844-769E-49D3966BD20E}" v="123" dt="2023-03-01T10:41:02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M’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6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9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2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8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4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6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1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www.uliege.be/cms/c_9156925/fr/service-orientation-universitaire" TargetMode="External"/><Relationship Id="rId3" Type="http://schemas.openxmlformats.org/officeDocument/2006/relationships/slide" Target="slide2.xml"/><Relationship Id="rId7" Type="http://schemas.openxmlformats.org/officeDocument/2006/relationships/hyperlink" Target="http://portail.siep.be/" TargetMode="External"/><Relationship Id="rId12" Type="http://schemas.openxmlformats.org/officeDocument/2006/relationships/image" Target="../media/image20.jpg"/><Relationship Id="rId17" Type="http://schemas.openxmlformats.org/officeDocument/2006/relationships/image" Target="../media/image5.jpg"/><Relationship Id="rId2" Type="http://schemas.openxmlformats.org/officeDocument/2006/relationships/hyperlink" Target="http://www.onisep.fr/Decouvrir-les-metiers/Des-metiers-selon-mes-gouts/Quiz-quels-metiers-pour-moi" TargetMode="Externa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s://uclouvain.be/fr/etudier/cio" TargetMode="External"/><Relationship Id="rId5" Type="http://schemas.openxmlformats.org/officeDocument/2006/relationships/hyperlink" Target="http://cpmslibreshw.be/" TargetMode="External"/><Relationship Id="rId15" Type="http://schemas.openxmlformats.org/officeDocument/2006/relationships/image" Target="../media/image22.svg"/><Relationship Id="rId10" Type="http://schemas.openxmlformats.org/officeDocument/2006/relationships/image" Target="../media/image19.jpeg"/><Relationship Id="rId4" Type="http://schemas.openxmlformats.org/officeDocument/2006/relationships/image" Target="../media/image7.jpg"/><Relationship Id="rId9" Type="http://schemas.openxmlformats.org/officeDocument/2006/relationships/hyperlink" Target="http://www.cdmcharleroi.be/" TargetMode="Externa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jpg"/><Relationship Id="rId7" Type="http://schemas.openxmlformats.org/officeDocument/2006/relationships/image" Target="../media/image2.png"/><Relationship Id="rId2" Type="http://schemas.openxmlformats.org/officeDocument/2006/relationships/hyperlink" Target="mailto:waremme@cpmslibreshw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pmslibreshw.be/" TargetMode="External"/><Relationship Id="rId11" Type="http://schemas.openxmlformats.org/officeDocument/2006/relationships/image" Target="../media/image5.jpg"/><Relationship Id="rId5" Type="http://schemas.openxmlformats.org/officeDocument/2006/relationships/hyperlink" Target="https://cpmslibreshw.be/CPMS_Waremme/equipe-waremme" TargetMode="External"/><Relationship Id="rId10" Type="http://schemas.openxmlformats.org/officeDocument/2006/relationships/image" Target="../media/image4.jpg"/><Relationship Id="rId4" Type="http://schemas.openxmlformats.org/officeDocument/2006/relationships/image" Target="../media/image24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1.xml"/><Relationship Id="rId7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5.jpg"/><Relationship Id="rId5" Type="http://schemas.openxmlformats.org/officeDocument/2006/relationships/slide" Target="slide10.xml"/><Relationship Id="rId10" Type="http://schemas.openxmlformats.org/officeDocument/2006/relationships/image" Target="../media/image4.jp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7.jpg"/><Relationship Id="rId7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slide" Target="slide11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monecolemonmetier.cfwb.be/jexplore-les-secteurs/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monecolemonmetier.cfwb.be/jexplore-les-secteurs/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hyperlink" Target="https://monecolemonmetier.cfwb.be/elevesparents/jalterne-ecole-et-travail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jpg"/><Relationship Id="rId3" Type="http://schemas.openxmlformats.org/officeDocument/2006/relationships/slide" Target="slide2.xml"/><Relationship Id="rId7" Type="http://schemas.openxmlformats.org/officeDocument/2006/relationships/hyperlink" Target="https://videobox.cdmcharleroi.be/#!Choices!videosMetiers" TargetMode="External"/><Relationship Id="rId12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s://monecolemonmetier.cfwb.be/elevesparents/memm-recherche-metier/" TargetMode="External"/><Relationship Id="rId5" Type="http://schemas.openxmlformats.org/officeDocument/2006/relationships/slide" Target="slide11.xml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hyperlink" Target="https://www.leforem.be/former/horizonsemploi/metier/index-metier-video.html" TargetMode="External"/><Relationship Id="rId1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www.16personalities.com/fr" TargetMode="External"/><Relationship Id="rId7" Type="http://schemas.openxmlformats.org/officeDocument/2006/relationships/image" Target="../media/image17.jpg"/><Relationship Id="rId2" Type="http://schemas.openxmlformats.org/officeDocument/2006/relationships/hyperlink" Target="http://www.onisep.fr/Decouvrir-les-metiers/Des-metiers-selon-mes-gouts/Quiz-quels-metiers-pour-mo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rsus.polelouvain.be/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16.jpg"/><Relationship Id="rId10" Type="http://schemas.openxmlformats.org/officeDocument/2006/relationships/slide" Target="slide11.xml"/><Relationship Id="rId4" Type="http://schemas.openxmlformats.org/officeDocument/2006/relationships/image" Target="../media/image15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2A4A02-9282-4962-9290-9762964FB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65"/>
          <a:stretch/>
        </p:blipFill>
        <p:spPr>
          <a:xfrm>
            <a:off x="3023589" y="916781"/>
            <a:ext cx="5943600" cy="50244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CA344D5-10D2-49D6-A3E0-A68D65844329}"/>
              </a:ext>
            </a:extLst>
          </p:cNvPr>
          <p:cNvSpPr txBox="1"/>
          <p:nvPr/>
        </p:nvSpPr>
        <p:spPr>
          <a:xfrm>
            <a:off x="172463" y="1168408"/>
            <a:ext cx="3717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M’orienter ? </a:t>
            </a:r>
          </a:p>
          <a:p>
            <a:r>
              <a:rPr lang="fr-BE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 GPS ? </a:t>
            </a:r>
          </a:p>
          <a:p>
            <a:r>
              <a:rPr lang="fr-BE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 seul ?</a:t>
            </a:r>
            <a:endParaRPr lang="fr-FR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EDB575-44B8-4868-AE04-E5E8A1285B18}"/>
              </a:ext>
            </a:extLst>
          </p:cNvPr>
          <p:cNvSpPr txBox="1"/>
          <p:nvPr/>
        </p:nvSpPr>
        <p:spPr>
          <a:xfrm>
            <a:off x="9398643" y="916781"/>
            <a:ext cx="26208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Voyons comment faire un choix </a:t>
            </a:r>
          </a:p>
          <a:p>
            <a:r>
              <a:rPr lang="fr-B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fin de 4ème 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C4F8CE33-EB81-446A-AAAA-54C3CDE8C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3" y="5443916"/>
            <a:ext cx="2600717" cy="1100593"/>
          </a:xfrm>
          <a:prstGeom prst="rect">
            <a:avLst/>
          </a:prstGeom>
        </p:spPr>
      </p:pic>
      <p:pic>
        <p:nvPicPr>
          <p:cNvPr id="10" name="Imag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BB69D-695F-4901-906F-7C58244E18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4800" t="29289" r="51250" b="27432"/>
          <a:stretch/>
        </p:blipFill>
        <p:spPr>
          <a:xfrm>
            <a:off x="10024694" y="4921386"/>
            <a:ext cx="1596851" cy="16231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A79059-1842-4098-A43F-03FF9338C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442" y="6180042"/>
            <a:ext cx="1506220" cy="3771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527FAB-4C31-4BAC-B83F-54E9EA4CF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997" y="6183218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7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CAE5CB-4F22-4175-B166-19557378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125414"/>
            <a:ext cx="8983489" cy="962937"/>
          </a:xfrm>
        </p:spPr>
        <p:txBody>
          <a:bodyPr>
            <a:normAutofit fontScale="90000"/>
          </a:bodyPr>
          <a:lstStyle/>
          <a:p>
            <a:r>
              <a:rPr lang="fr-BE" dirty="0"/>
              <a:t>Un service d’orientation qui peut t’aider à t’orienter…</a:t>
            </a:r>
            <a:endParaRPr lang="fr-FR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AE677-691A-4B92-A6F6-10FB66F8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507" y="2948604"/>
            <a:ext cx="4966739" cy="3257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solidFill>
                  <a:srgbClr val="002060"/>
                </a:solidFill>
              </a:rPr>
              <a:t>Le Centre PMS bien sûr</a:t>
            </a:r>
          </a:p>
          <a:p>
            <a:pPr marL="0" indent="0">
              <a:buNone/>
            </a:pPr>
            <a:endParaRPr lang="fr-B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rgbClr val="002060"/>
                </a:solidFill>
              </a:rPr>
              <a:t>Le </a:t>
            </a:r>
            <a:r>
              <a:rPr lang="fr-BE" dirty="0" err="1">
                <a:solidFill>
                  <a:srgbClr val="002060"/>
                </a:solidFill>
              </a:rPr>
              <a:t>Siep</a:t>
            </a:r>
            <a:r>
              <a:rPr lang="fr-BE" dirty="0">
                <a:solidFill>
                  <a:srgbClr val="002060"/>
                </a:solidFill>
              </a:rPr>
              <a:t> (payant) </a:t>
            </a:r>
          </a:p>
          <a:p>
            <a:pPr marL="0" indent="0">
              <a:buNone/>
            </a:pPr>
            <a:endParaRPr lang="fr-B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rgbClr val="002060"/>
                </a:solidFill>
              </a:rPr>
              <a:t>La cité des métiers</a:t>
            </a:r>
          </a:p>
          <a:p>
            <a:pPr marL="0" indent="0">
              <a:buNone/>
            </a:pPr>
            <a:endParaRPr lang="fr-BE" dirty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fr-BE" dirty="0">
              <a:solidFill>
                <a:schemeClr val="tx1"/>
              </a:solidFill>
              <a:hlinkClick r:id="rId2"/>
            </a:endParaRPr>
          </a:p>
        </p:txBody>
      </p:sp>
      <p:pic>
        <p:nvPicPr>
          <p:cNvPr id="19" name="Espace réservé du contenu 5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FC630717-AFDA-4ACA-96C5-D2CC0D1DB3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hlinkClick r:id="rId5"/>
            <a:extLst>
              <a:ext uri="{FF2B5EF4-FFF2-40B4-BE49-F238E27FC236}">
                <a16:creationId xmlns:a16="http://schemas.microsoft.com/office/drawing/2014/main" id="{D759EC24-414B-418C-BED1-B137C0827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390" y="2785971"/>
            <a:ext cx="1721822" cy="728655"/>
          </a:xfrm>
          <a:prstGeom prst="rect">
            <a:avLst/>
          </a:prstGeom>
        </p:spPr>
      </p:pic>
      <p:pic>
        <p:nvPicPr>
          <p:cNvPr id="3074" name="Picture 2" descr="Service d'information sur les études et les professions — Wikipédia">
            <a:hlinkClick r:id="rId7"/>
            <a:extLst>
              <a:ext uri="{FF2B5EF4-FFF2-40B4-BE49-F238E27FC236}">
                <a16:creationId xmlns:a16="http://schemas.microsoft.com/office/drawing/2014/main" id="{E5BB2F9E-2E2B-421D-9021-384CA70D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729134"/>
            <a:ext cx="1043013" cy="10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té des Métiers de Charleroi - Home | Facebook">
            <a:hlinkClick r:id="rId9"/>
            <a:extLst>
              <a:ext uri="{FF2B5EF4-FFF2-40B4-BE49-F238E27FC236}">
                <a16:creationId xmlns:a16="http://schemas.microsoft.com/office/drawing/2014/main" id="{2AEAA6D4-F32D-4A91-BD90-B579AB67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40" y="4975215"/>
            <a:ext cx="869497" cy="8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9A89A1-51A3-4910-AB87-712A8311F12B}"/>
              </a:ext>
            </a:extLst>
          </p:cNvPr>
          <p:cNvSpPr txBox="1"/>
          <p:nvPr/>
        </p:nvSpPr>
        <p:spPr>
          <a:xfrm>
            <a:off x="7164475" y="2877436"/>
            <a:ext cx="48650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2060"/>
                </a:solidFill>
              </a:rPr>
              <a:t>Le CIO de l’UCL</a:t>
            </a: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r>
              <a:rPr lang="fr-BE" dirty="0">
                <a:solidFill>
                  <a:srgbClr val="002060"/>
                </a:solidFill>
              </a:rPr>
              <a:t>Le service d’orientation de l’ULG</a:t>
            </a: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" name="Image 9" descr="Une image contenant dessin&#10;&#10;Description générée automatiquement">
            <a:hlinkClick r:id="rId11"/>
            <a:extLst>
              <a:ext uri="{FF2B5EF4-FFF2-40B4-BE49-F238E27FC236}">
                <a16:creationId xmlns:a16="http://schemas.microsoft.com/office/drawing/2014/main" id="{766B2E76-9E11-4F91-8265-E62BDC1811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5509" y="2783399"/>
            <a:ext cx="1066566" cy="733797"/>
          </a:xfrm>
          <a:prstGeom prst="rect">
            <a:avLst/>
          </a:prstGeom>
        </p:spPr>
      </p:pic>
      <p:pic>
        <p:nvPicPr>
          <p:cNvPr id="13" name="Graphique 12">
            <a:hlinkClick r:id="rId13"/>
            <a:extLst>
              <a:ext uri="{FF2B5EF4-FFF2-40B4-BE49-F238E27FC236}">
                <a16:creationId xmlns:a16="http://schemas.microsoft.com/office/drawing/2014/main" id="{8097CD90-567E-47C0-8A7B-C8D02839C3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88792" y="4836245"/>
            <a:ext cx="1362828" cy="594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8171372-21BA-4197-850E-37E7F5AEAB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29528" y="6266540"/>
            <a:ext cx="1506220" cy="37719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1B9D47C-6763-4AED-9114-246A03E8CD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083" y="6269716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0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0A44D8-E7C8-4F29-B12B-A03E4BAD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fr-BE" dirty="0"/>
              <a:t>Le centre PMS est à ton écoute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39B4E-856E-4A9E-ADB8-0BF90A2BE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07" y="2654235"/>
            <a:ext cx="10740519" cy="395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solidFill>
                  <a:srgbClr val="002060"/>
                </a:solidFill>
              </a:rPr>
              <a:t>			Tu peux nous envoyer un message</a:t>
            </a:r>
          </a:p>
          <a:p>
            <a:pPr marL="0" indent="0">
              <a:buNone/>
            </a:pPr>
            <a:endParaRPr lang="fr-B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rgbClr val="002060"/>
                </a:solidFill>
              </a:rPr>
              <a:t>ou nous téléphoner </a:t>
            </a:r>
          </a:p>
          <a:p>
            <a:pPr marL="0" indent="0">
              <a:buNone/>
            </a:pPr>
            <a:endParaRPr lang="fr-B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BE" dirty="0">
                <a:solidFill>
                  <a:srgbClr val="002060"/>
                </a:solidFill>
              </a:rPr>
              <a:t>Ou visiter notre site</a:t>
            </a:r>
          </a:p>
          <a:p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Image 4" descr="Une image contenant alimentation, dessin, sign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D1F7414B-B8B2-4B99-B23D-B791C8D58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0"/>
          <a:stretch/>
        </p:blipFill>
        <p:spPr>
          <a:xfrm>
            <a:off x="8249178" y="2635921"/>
            <a:ext cx="1643435" cy="1521994"/>
          </a:xfrm>
          <a:prstGeom prst="rect">
            <a:avLst/>
          </a:prstGeom>
        </p:spPr>
      </p:pic>
      <p:pic>
        <p:nvPicPr>
          <p:cNvPr id="7" name="Image 6" descr="Une image contenant alimentation, main, tenant, télécommande&#10;&#10;Description générée automatiquement">
            <a:extLst>
              <a:ext uri="{FF2B5EF4-FFF2-40B4-BE49-F238E27FC236}">
                <a16:creationId xmlns:a16="http://schemas.microsoft.com/office/drawing/2014/main" id="{6ACAA707-41BC-40F9-9DCC-41AE9109EB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6" t="17760" r="3724" b="3824"/>
          <a:stretch/>
        </p:blipFill>
        <p:spPr>
          <a:xfrm>
            <a:off x="3580317" y="3948546"/>
            <a:ext cx="2079259" cy="1326018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F040A02C-58C1-4D10-A8AE-1AF94D2C7AB7}"/>
              </a:ext>
            </a:extLst>
          </p:cNvPr>
          <p:cNvSpPr/>
          <p:nvPr/>
        </p:nvSpPr>
        <p:spPr>
          <a:xfrm>
            <a:off x="5684289" y="4478494"/>
            <a:ext cx="27872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GSM (voir notre site)</a:t>
            </a:r>
            <a:endParaRPr lang="fr-FR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5" name="Image 14" descr="Une image contenant dessin&#10;&#10;Description générée automatiquement">
            <a:hlinkClick r:id="rId6"/>
            <a:extLst>
              <a:ext uri="{FF2B5EF4-FFF2-40B4-BE49-F238E27FC236}">
                <a16:creationId xmlns:a16="http://schemas.microsoft.com/office/drawing/2014/main" id="{6DFF4FB7-F518-491A-A3A0-8092BA058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9908" y="5166643"/>
            <a:ext cx="2600717" cy="1100593"/>
          </a:xfrm>
          <a:prstGeom prst="rect">
            <a:avLst/>
          </a:prstGeom>
        </p:spPr>
      </p:pic>
      <p:pic>
        <p:nvPicPr>
          <p:cNvPr id="17" name="Espace réservé du contenu 5" descr="Une image contenant dessin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A849AA8F-1E3B-4907-9C17-FF9A89175E1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7264F76-E294-4413-854E-A6589D87C6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9529" y="6278896"/>
            <a:ext cx="1506220" cy="3771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6EE8F75-CA31-4EE4-BADC-A6260D724E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084" y="6282072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D7DD1-93CC-4D7D-8A8E-6DDB213E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Par où commencer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7921CF-387A-4EFA-AB2E-3C1227F578B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r-BE" sz="2400" dirty="0">
                <a:solidFill>
                  <a:srgbClr val="0070C0"/>
                </a:solidFill>
              </a:rPr>
              <a:t>Je vais voir les possibilités qui existent pour la 5</a:t>
            </a:r>
            <a:r>
              <a:rPr lang="fr-BE" sz="2400" baseline="30000" dirty="0">
                <a:solidFill>
                  <a:srgbClr val="0070C0"/>
                </a:solidFill>
              </a:rPr>
              <a:t>e</a:t>
            </a:r>
            <a:r>
              <a:rPr lang="fr-BE" sz="2400" dirty="0">
                <a:solidFill>
                  <a:srgbClr val="0070C0"/>
                </a:solidFill>
              </a:rPr>
              <a:t> et la 6</a:t>
            </a:r>
            <a:r>
              <a:rPr lang="fr-BE" sz="2400" baseline="30000" dirty="0">
                <a:solidFill>
                  <a:srgbClr val="0070C0"/>
                </a:solidFill>
              </a:rPr>
              <a:t>e</a:t>
            </a:r>
            <a:r>
              <a:rPr lang="fr-BE" sz="2400" dirty="0">
                <a:solidFill>
                  <a:srgbClr val="0070C0"/>
                </a:solidFill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BE" sz="2400" dirty="0">
                <a:solidFill>
                  <a:srgbClr val="0070C0"/>
                </a:solidFill>
              </a:rPr>
              <a:t>Je vais regarder du côté de l’enseignement en alternance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BE" sz="2400" dirty="0">
                <a:solidFill>
                  <a:srgbClr val="0070C0"/>
                </a:solidFill>
              </a:rPr>
              <a:t>Je me demande quel genre de métier pourrait m’intéresser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BE" sz="2400" dirty="0">
                <a:solidFill>
                  <a:srgbClr val="0070C0"/>
                </a:solidFill>
              </a:rPr>
              <a:t>Je fais un petit test d’orientation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BE" sz="2400" dirty="0">
                <a:solidFill>
                  <a:srgbClr val="0070C0"/>
                </a:solidFill>
              </a:rPr>
              <a:t>Je contacte un service spécialisé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BE" sz="2400" dirty="0">
                <a:solidFill>
                  <a:srgbClr val="0070C0"/>
                </a:solidFill>
              </a:rPr>
              <a:t>Je fais appel à l’aide au centre PMS</a:t>
            </a:r>
          </a:p>
          <a:p>
            <a:endParaRPr lang="fr-FR" dirty="0"/>
          </a:p>
        </p:txBody>
      </p:sp>
      <p:pic>
        <p:nvPicPr>
          <p:cNvPr id="6" name="Image 5" descr="Une image contenant personne, bâtiment, femme, debout&#10;&#10;Description générée automatiquement">
            <a:extLst>
              <a:ext uri="{FF2B5EF4-FFF2-40B4-BE49-F238E27FC236}">
                <a16:creationId xmlns:a16="http://schemas.microsoft.com/office/drawing/2014/main" id="{48F2233D-7E35-43A4-AEEC-54E24EAE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50" y="949202"/>
            <a:ext cx="2623219" cy="1747105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27001A1B-EE16-42B3-8B41-9A5DE2D05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3" y="5601183"/>
            <a:ext cx="2229093" cy="943326"/>
          </a:xfrm>
          <a:prstGeom prst="rect">
            <a:avLst/>
          </a:prstGeom>
        </p:spPr>
      </p:pic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C0EF6817-F017-4B8F-A8E9-8A4C47303C5A}"/>
              </a:ext>
            </a:extLst>
          </p:cNvPr>
          <p:cNvSpPr/>
          <p:nvPr/>
        </p:nvSpPr>
        <p:spPr>
          <a:xfrm>
            <a:off x="3803066" y="4352888"/>
            <a:ext cx="4572000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C1D4B37-F1EA-4FD9-9E56-9AB08FA4A3D2}"/>
              </a:ext>
            </a:extLst>
          </p:cNvPr>
          <p:cNvSpPr/>
          <p:nvPr/>
        </p:nvSpPr>
        <p:spPr>
          <a:xfrm>
            <a:off x="3958288" y="4005879"/>
            <a:ext cx="5125422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1" name="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58FA0C8E-B3F6-4250-98F1-E46CA2F3A500}"/>
              </a:ext>
            </a:extLst>
          </p:cNvPr>
          <p:cNvSpPr/>
          <p:nvPr/>
        </p:nvSpPr>
        <p:spPr>
          <a:xfrm>
            <a:off x="3869268" y="3379065"/>
            <a:ext cx="5214442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5A54908A-7AAB-44AE-8A2E-1A00569D762C}"/>
              </a:ext>
            </a:extLst>
          </p:cNvPr>
          <p:cNvSpPr/>
          <p:nvPr/>
        </p:nvSpPr>
        <p:spPr>
          <a:xfrm>
            <a:off x="3869267" y="2459025"/>
            <a:ext cx="7013097" cy="714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A8AF35BD-4539-4145-B807-924B3205586D}"/>
              </a:ext>
            </a:extLst>
          </p:cNvPr>
          <p:cNvSpPr/>
          <p:nvPr/>
        </p:nvSpPr>
        <p:spPr>
          <a:xfrm>
            <a:off x="3869267" y="1766240"/>
            <a:ext cx="7244210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7B9A8369-D6C9-4EA1-81D9-35923012E905}"/>
              </a:ext>
            </a:extLst>
          </p:cNvPr>
          <p:cNvSpPr/>
          <p:nvPr/>
        </p:nvSpPr>
        <p:spPr>
          <a:xfrm>
            <a:off x="4110688" y="4829844"/>
            <a:ext cx="4572000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Rectangle 14">
            <a:hlinkClick r:id="rId9" action="ppaction://hlinksldjump"/>
            <a:extLst>
              <a:ext uri="{FF2B5EF4-FFF2-40B4-BE49-F238E27FC236}">
                <a16:creationId xmlns:a16="http://schemas.microsoft.com/office/drawing/2014/main" id="{08E7B8E1-AA47-46B8-AC43-76C0C1A2930A}"/>
              </a:ext>
            </a:extLst>
          </p:cNvPr>
          <p:cNvSpPr/>
          <p:nvPr/>
        </p:nvSpPr>
        <p:spPr>
          <a:xfrm>
            <a:off x="3904763" y="1085898"/>
            <a:ext cx="7244210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6A49798-8795-40DD-B1F9-24FDE46DDE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4318" y="6180042"/>
            <a:ext cx="1506220" cy="3771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F442CE-6584-4BAD-8577-7717F29C15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7873" y="6183218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 dirty="0"/>
              <a:t>Les filières et les options au 3</a:t>
            </a:r>
            <a:r>
              <a:rPr lang="fr-BE" baseline="30000" dirty="0"/>
              <a:t>e</a:t>
            </a:r>
            <a:r>
              <a:rPr lang="fr-BE" dirty="0"/>
              <a:t> degré </a:t>
            </a:r>
            <a:endParaRPr lang="fr-FR" dirty="0"/>
          </a:p>
        </p:txBody>
      </p:sp>
      <p:pic>
        <p:nvPicPr>
          <p:cNvPr id="6" name="Espace réservé du contenu 5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4428331A-B631-4B31-BD11-8A7B8C92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Image 13" descr="Une image contenant dessin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F80417C2-750C-4D5C-950C-E69CCA5A7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40" y="5754656"/>
            <a:ext cx="2106957" cy="891640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B98A301-C2C1-49C7-9332-CA4ACAE1D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62" y="339215"/>
            <a:ext cx="2599019" cy="1847696"/>
          </a:xfrm>
          <a:prstGeom prst="rect">
            <a:avLst/>
          </a:prstGeom>
        </p:spPr>
      </p:pic>
      <p:sp>
        <p:nvSpPr>
          <p:cNvPr id="13" name="Ellipse 12">
            <a:hlinkClick r:id="rId7" action="ppaction://hlinksldjump"/>
            <a:extLst>
              <a:ext uri="{FF2B5EF4-FFF2-40B4-BE49-F238E27FC236}">
                <a16:creationId xmlns:a16="http://schemas.microsoft.com/office/drawing/2014/main" id="{EF6BACB4-B231-481A-A27C-67065AAA0179}"/>
              </a:ext>
            </a:extLst>
          </p:cNvPr>
          <p:cNvSpPr/>
          <p:nvPr/>
        </p:nvSpPr>
        <p:spPr>
          <a:xfrm>
            <a:off x="7455877" y="1929284"/>
            <a:ext cx="994788" cy="64030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rId8" action="ppaction://hlinksldjump"/>
            <a:extLst>
              <a:ext uri="{FF2B5EF4-FFF2-40B4-BE49-F238E27FC236}">
                <a16:creationId xmlns:a16="http://schemas.microsoft.com/office/drawing/2014/main" id="{6E28329D-CDC8-46A2-956D-AE8E0F6B7B1E}"/>
              </a:ext>
            </a:extLst>
          </p:cNvPr>
          <p:cNvSpPr/>
          <p:nvPr/>
        </p:nvSpPr>
        <p:spPr>
          <a:xfrm>
            <a:off x="8522677" y="1866760"/>
            <a:ext cx="994788" cy="64030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99B541D-7DED-494B-9D2F-D6034D6AA805}"/>
              </a:ext>
            </a:extLst>
          </p:cNvPr>
          <p:cNvSpPr/>
          <p:nvPr/>
        </p:nvSpPr>
        <p:spPr>
          <a:xfrm>
            <a:off x="4494994" y="517952"/>
            <a:ext cx="2341719" cy="606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Transition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A8AE587-FA43-4320-B14E-74C79CA4C19C}"/>
              </a:ext>
            </a:extLst>
          </p:cNvPr>
          <p:cNvSpPr/>
          <p:nvPr/>
        </p:nvSpPr>
        <p:spPr>
          <a:xfrm>
            <a:off x="8602599" y="490145"/>
            <a:ext cx="2264342" cy="606204"/>
          </a:xfrm>
          <a:prstGeom prst="roundRect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Qualification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7" name="Ellipse 6">
            <a:hlinkClick r:id="rId9" action="ppaction://hlinksldjump"/>
            <a:extLst>
              <a:ext uri="{FF2B5EF4-FFF2-40B4-BE49-F238E27FC236}">
                <a16:creationId xmlns:a16="http://schemas.microsoft.com/office/drawing/2014/main" id="{83C0CF73-7167-4B8F-B09C-104BF6C85C5C}"/>
              </a:ext>
            </a:extLst>
          </p:cNvPr>
          <p:cNvSpPr/>
          <p:nvPr/>
        </p:nvSpPr>
        <p:spPr>
          <a:xfrm>
            <a:off x="4114799" y="1300083"/>
            <a:ext cx="1453659" cy="765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Général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8" name="Ellipse 17">
            <a:hlinkClick r:id="rId9" action="ppaction://hlinksldjump"/>
            <a:extLst>
              <a:ext uri="{FF2B5EF4-FFF2-40B4-BE49-F238E27FC236}">
                <a16:creationId xmlns:a16="http://schemas.microsoft.com/office/drawing/2014/main" id="{354C5F6E-1BB4-46CE-BAEB-07CC489DE708}"/>
              </a:ext>
            </a:extLst>
          </p:cNvPr>
          <p:cNvSpPr/>
          <p:nvPr/>
        </p:nvSpPr>
        <p:spPr>
          <a:xfrm>
            <a:off x="5640471" y="1300083"/>
            <a:ext cx="1798657" cy="765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Technique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9" name="Ellipse 18">
            <a:hlinkClick r:id="rId7" action="ppaction://hlinksldjump"/>
            <a:extLst>
              <a:ext uri="{FF2B5EF4-FFF2-40B4-BE49-F238E27FC236}">
                <a16:creationId xmlns:a16="http://schemas.microsoft.com/office/drawing/2014/main" id="{61A14D26-2994-4B72-82AD-C9DA99EABDCB}"/>
              </a:ext>
            </a:extLst>
          </p:cNvPr>
          <p:cNvSpPr/>
          <p:nvPr/>
        </p:nvSpPr>
        <p:spPr>
          <a:xfrm>
            <a:off x="7827787" y="1300083"/>
            <a:ext cx="1798657" cy="765350"/>
          </a:xfrm>
          <a:prstGeom prst="ellipse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Technique</a:t>
            </a:r>
            <a:endParaRPr lang="fr-BE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Ellipse 19">
            <a:hlinkClick r:id="rId8" action="ppaction://hlinksldjump"/>
            <a:extLst>
              <a:ext uri="{FF2B5EF4-FFF2-40B4-BE49-F238E27FC236}">
                <a16:creationId xmlns:a16="http://schemas.microsoft.com/office/drawing/2014/main" id="{155CFD37-4BEA-4286-8436-23E4B0B79029}"/>
              </a:ext>
            </a:extLst>
          </p:cNvPr>
          <p:cNvSpPr/>
          <p:nvPr/>
        </p:nvSpPr>
        <p:spPr>
          <a:xfrm>
            <a:off x="9700730" y="1300083"/>
            <a:ext cx="1997010" cy="765350"/>
          </a:xfrm>
          <a:prstGeom prst="ellipse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Professionnel</a:t>
            </a:r>
            <a:endParaRPr lang="fr-BE" sz="1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B935225-847F-4549-A52B-A62A2A6BF3E9}"/>
              </a:ext>
            </a:extLst>
          </p:cNvPr>
          <p:cNvSpPr/>
          <p:nvPr/>
        </p:nvSpPr>
        <p:spPr>
          <a:xfrm>
            <a:off x="3982343" y="2248311"/>
            <a:ext cx="1658128" cy="2027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Formation commune :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 23 à 28 h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 Options :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1 à 2 de 4 h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F7B9DF5-693F-4841-BC3F-066B91D5A02D}"/>
              </a:ext>
            </a:extLst>
          </p:cNvPr>
          <p:cNvSpPr/>
          <p:nvPr/>
        </p:nvSpPr>
        <p:spPr>
          <a:xfrm>
            <a:off x="3987511" y="4769707"/>
            <a:ext cx="3462576" cy="4337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CESS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9CB8307-FA41-4AE1-9964-EDF13558A441}"/>
              </a:ext>
            </a:extLst>
          </p:cNvPr>
          <p:cNvSpPr/>
          <p:nvPr/>
        </p:nvSpPr>
        <p:spPr>
          <a:xfrm>
            <a:off x="3976552" y="5724477"/>
            <a:ext cx="3462575" cy="803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Etudes supérieures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3EDCEBB4-D2A3-466E-9E45-8ACEFF889EA5}"/>
              </a:ext>
            </a:extLst>
          </p:cNvPr>
          <p:cNvSpPr/>
          <p:nvPr/>
        </p:nvSpPr>
        <p:spPr>
          <a:xfrm>
            <a:off x="4621920" y="4337224"/>
            <a:ext cx="299730" cy="38148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57EDA1D3-E6F6-41B8-B68C-6D998EA103B7}"/>
              </a:ext>
            </a:extLst>
          </p:cNvPr>
          <p:cNvSpPr/>
          <p:nvPr/>
        </p:nvSpPr>
        <p:spPr>
          <a:xfrm>
            <a:off x="5557974" y="5273234"/>
            <a:ext cx="299730" cy="38148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9A4E47C-A5C5-4E07-A0B7-C0B2EC221839}"/>
              </a:ext>
            </a:extLst>
          </p:cNvPr>
          <p:cNvSpPr/>
          <p:nvPr/>
        </p:nvSpPr>
        <p:spPr>
          <a:xfrm>
            <a:off x="5791959" y="2248311"/>
            <a:ext cx="1658128" cy="2027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Formation commune :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 23 à 26 h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 Options :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1 de 8 h</a:t>
            </a: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4E3D3618-CADC-45BF-A1D8-DF2A61C0F2E0}"/>
              </a:ext>
            </a:extLst>
          </p:cNvPr>
          <p:cNvSpPr/>
          <p:nvPr/>
        </p:nvSpPr>
        <p:spPr>
          <a:xfrm>
            <a:off x="6431536" y="4337224"/>
            <a:ext cx="299730" cy="38148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61ED33C-6861-4204-82C2-78DCDD586D54}"/>
              </a:ext>
            </a:extLst>
          </p:cNvPr>
          <p:cNvSpPr/>
          <p:nvPr/>
        </p:nvSpPr>
        <p:spPr>
          <a:xfrm>
            <a:off x="7874912" y="2217418"/>
            <a:ext cx="1798657" cy="2088913"/>
          </a:xfrm>
          <a:prstGeom prst="roundRect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Formation commune :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 18 à 20 h</a:t>
            </a:r>
          </a:p>
          <a:p>
            <a:pPr algn="ctr"/>
            <a:endParaRPr lang="fr-FR" sz="1600" b="1" dirty="0">
              <a:solidFill>
                <a:srgbClr val="00B050"/>
              </a:solidFill>
            </a:endParaRP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 Options :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16 à 18 h</a:t>
            </a:r>
          </a:p>
          <a:p>
            <a:pPr algn="ctr"/>
            <a:endParaRPr lang="fr-BE" sz="1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E132E7AB-20E8-4052-ABBF-F3C1E0F8F078}"/>
              </a:ext>
            </a:extLst>
          </p:cNvPr>
          <p:cNvSpPr/>
          <p:nvPr/>
        </p:nvSpPr>
        <p:spPr>
          <a:xfrm>
            <a:off x="9830547" y="2186526"/>
            <a:ext cx="1798657" cy="2088913"/>
          </a:xfrm>
          <a:prstGeom prst="roundRect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Formation commune :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 14 à 18 h</a:t>
            </a:r>
          </a:p>
          <a:p>
            <a:pPr algn="ctr"/>
            <a:endParaRPr lang="fr-FR" sz="1600" b="1" dirty="0">
              <a:solidFill>
                <a:srgbClr val="00B050"/>
              </a:solidFill>
            </a:endParaRP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 Options :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18 à 20 h</a:t>
            </a:r>
          </a:p>
          <a:p>
            <a:pPr algn="ctr"/>
            <a:endParaRPr lang="fr-BE" sz="1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Flèche : bas 30">
            <a:extLst>
              <a:ext uri="{FF2B5EF4-FFF2-40B4-BE49-F238E27FC236}">
                <a16:creationId xmlns:a16="http://schemas.microsoft.com/office/drawing/2014/main" id="{92F1FCBE-C6C8-494C-AAA1-D87DAAEEB6E5}"/>
              </a:ext>
            </a:extLst>
          </p:cNvPr>
          <p:cNvSpPr/>
          <p:nvPr/>
        </p:nvSpPr>
        <p:spPr>
          <a:xfrm>
            <a:off x="8624375" y="4347916"/>
            <a:ext cx="299730" cy="381481"/>
          </a:xfrm>
          <a:prstGeom prst="downArrow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rgbClr val="00B050"/>
              </a:solidFill>
            </a:endParaRPr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9454845D-5431-4DCB-B8C1-948E77FA57AD}"/>
              </a:ext>
            </a:extLst>
          </p:cNvPr>
          <p:cNvSpPr/>
          <p:nvPr/>
        </p:nvSpPr>
        <p:spPr>
          <a:xfrm>
            <a:off x="10596319" y="4324867"/>
            <a:ext cx="299730" cy="381481"/>
          </a:xfrm>
          <a:prstGeom prst="downArrow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rgbClr val="00B050"/>
              </a:solidFill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8115E72-1CC9-42AF-B73E-C7DA32CF47E2}"/>
              </a:ext>
            </a:extLst>
          </p:cNvPr>
          <p:cNvSpPr/>
          <p:nvPr/>
        </p:nvSpPr>
        <p:spPr>
          <a:xfrm>
            <a:off x="7983513" y="4770983"/>
            <a:ext cx="1642931" cy="433764"/>
          </a:xfrm>
          <a:prstGeom prst="roundRect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CESS – CQ6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F77FBE9A-FCC1-48BD-ACD2-D207C36B72D8}"/>
              </a:ext>
            </a:extLst>
          </p:cNvPr>
          <p:cNvSpPr/>
          <p:nvPr/>
        </p:nvSpPr>
        <p:spPr>
          <a:xfrm>
            <a:off x="10009854" y="4769707"/>
            <a:ext cx="1427743" cy="433764"/>
          </a:xfrm>
          <a:prstGeom prst="roundRect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CE6P – CQ6</a:t>
            </a:r>
          </a:p>
        </p:txBody>
      </p:sp>
      <p:sp>
        <p:nvSpPr>
          <p:cNvPr id="35" name="Flèche : bas 34">
            <a:extLst>
              <a:ext uri="{FF2B5EF4-FFF2-40B4-BE49-F238E27FC236}">
                <a16:creationId xmlns:a16="http://schemas.microsoft.com/office/drawing/2014/main" id="{210A165B-2831-49F7-91D5-E7D88E4424A6}"/>
              </a:ext>
            </a:extLst>
          </p:cNvPr>
          <p:cNvSpPr/>
          <p:nvPr/>
        </p:nvSpPr>
        <p:spPr>
          <a:xfrm>
            <a:off x="8673441" y="5281827"/>
            <a:ext cx="299730" cy="381481"/>
          </a:xfrm>
          <a:prstGeom prst="downArrow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rgbClr val="00B050"/>
              </a:solidFill>
            </a:endParaRPr>
          </a:p>
        </p:txBody>
      </p: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D72CF0DD-9D2C-4B28-9679-8DA76BB32B73}"/>
              </a:ext>
            </a:extLst>
          </p:cNvPr>
          <p:cNvSpPr/>
          <p:nvPr/>
        </p:nvSpPr>
        <p:spPr>
          <a:xfrm>
            <a:off x="10603800" y="5273234"/>
            <a:ext cx="299730" cy="381481"/>
          </a:xfrm>
          <a:prstGeom prst="downArrow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rgbClr val="00B050"/>
              </a:solidFill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DA0B673B-C75D-436B-81E9-80E357C4CD17}"/>
              </a:ext>
            </a:extLst>
          </p:cNvPr>
          <p:cNvSpPr/>
          <p:nvPr/>
        </p:nvSpPr>
        <p:spPr>
          <a:xfrm>
            <a:off x="7786177" y="5730173"/>
            <a:ext cx="1997011" cy="797968"/>
          </a:xfrm>
          <a:prstGeom prst="roundRect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Etudes supérieures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ou métier qualifié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F2B51C22-D6C2-486D-B3A8-20A330046FFB}"/>
              </a:ext>
            </a:extLst>
          </p:cNvPr>
          <p:cNvSpPr/>
          <p:nvPr/>
        </p:nvSpPr>
        <p:spPr>
          <a:xfrm>
            <a:off x="9871756" y="5762791"/>
            <a:ext cx="1997011" cy="765350"/>
          </a:xfrm>
          <a:prstGeom prst="roundRect">
            <a:avLst/>
          </a:prstGeom>
          <a:solidFill>
            <a:srgbClr val="DEFED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Métier qualifié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ou CESS /études sup. après une 7P</a:t>
            </a:r>
          </a:p>
        </p:txBody>
      </p:sp>
    </p:spTree>
    <p:extLst>
      <p:ext uri="{BB962C8B-B14F-4D97-AF65-F5344CB8AC3E}">
        <p14:creationId xmlns:p14="http://schemas.microsoft.com/office/powerpoint/2010/main" val="31703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 dirty="0"/>
              <a:t>Les options de la transition</a:t>
            </a:r>
            <a:br>
              <a:rPr lang="fr-BE" dirty="0"/>
            </a:br>
            <a:r>
              <a:rPr lang="fr-BE" dirty="0"/>
              <a:t>au 3</a:t>
            </a:r>
            <a:r>
              <a:rPr lang="fr-BE" baseline="30000" dirty="0"/>
              <a:t>e</a:t>
            </a:r>
            <a:r>
              <a:rPr lang="fr-BE" dirty="0"/>
              <a:t> degré </a:t>
            </a:r>
            <a:endParaRPr lang="fr-FR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884014-063A-4B05-880D-03F833395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28" t="32353" r="35243" b="33197"/>
          <a:stretch/>
        </p:blipFill>
        <p:spPr>
          <a:xfrm>
            <a:off x="487667" y="349599"/>
            <a:ext cx="2989124" cy="1745946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A9FB35C-7228-4F2A-8983-A0AC64BA0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36780"/>
              </p:ext>
            </p:extLst>
          </p:nvPr>
        </p:nvGraphicFramePr>
        <p:xfrm>
          <a:off x="4287795" y="357726"/>
          <a:ext cx="6895071" cy="6047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843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518984">
                  <a:extLst>
                    <a:ext uri="{9D8B030D-6E8A-4147-A177-3AD203B41FA5}">
                      <a16:colId xmlns:a16="http://schemas.microsoft.com/office/drawing/2014/main" val="3041035388"/>
                    </a:ext>
                  </a:extLst>
                </a:gridCol>
                <a:gridCol w="1239156">
                  <a:extLst>
                    <a:ext uri="{9D8B030D-6E8A-4147-A177-3AD203B41FA5}">
                      <a16:colId xmlns:a16="http://schemas.microsoft.com/office/drawing/2014/main" val="2081838951"/>
                    </a:ext>
                  </a:extLst>
                </a:gridCol>
                <a:gridCol w="1965328">
                  <a:extLst>
                    <a:ext uri="{9D8B030D-6E8A-4147-A177-3AD203B41FA5}">
                      <a16:colId xmlns:a16="http://schemas.microsoft.com/office/drawing/2014/main" val="803314491"/>
                    </a:ext>
                  </a:extLst>
                </a:gridCol>
                <a:gridCol w="440760">
                  <a:extLst>
                    <a:ext uri="{9D8B030D-6E8A-4147-A177-3AD203B41FA5}">
                      <a16:colId xmlns:a16="http://schemas.microsoft.com/office/drawing/2014/main" val="2706199951"/>
                    </a:ext>
                  </a:extLst>
                </a:gridCol>
              </a:tblGrid>
              <a:tr h="47451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Transition général technique ou artistique</a:t>
                      </a:r>
                      <a:endParaRPr lang="fr-FR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419318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Commune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40463"/>
                  </a:ext>
                </a:extLst>
              </a:tr>
              <a:tr h="154299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Français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Religion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Histoire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Géographie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Mathématiques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(ou éducation scientifique en TT)</a:t>
                      </a:r>
                      <a:endParaRPr lang="fr-BE" sz="11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Langue moderne I (N / A)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– 4 – 6 h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– 6 – (2) h</a:t>
                      </a:r>
                      <a:endParaRPr lang="fr-BE" sz="11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 - 4 h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06943"/>
                  </a:ext>
                </a:extLst>
              </a:tr>
              <a:tr h="471470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Options du </a:t>
                      </a:r>
                      <a:br>
                        <a:rPr lang="fr-BE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BE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Général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Options du </a:t>
                      </a:r>
                      <a:br>
                        <a:rPr lang="fr-BE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BE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Technique ou artistique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860749"/>
                  </a:ext>
                </a:extLst>
              </a:tr>
              <a:tr h="2727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Langue Moderne II (N, A, Esp, All.,…)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Langue Moderne III (N, A, Esp, All,…)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économiques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sociales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Latin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Grec (2 ou 4)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artistique arts d’expression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artistique arts plastiques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technique et technologique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Géographie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Histoire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(Histoire de l’art)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agronomiques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Scientifiques </a:t>
                      </a:r>
                      <a:r>
                        <a:rPr lang="fr-BE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</a:t>
                      </a: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:  Electromécanique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Scientifiques </a:t>
                      </a:r>
                      <a:r>
                        <a:rPr lang="fr-BE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</a:t>
                      </a: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.: Construction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Audio-Visuel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Arts du Cirque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Arts graphiques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économiques appliquées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sociales et éducatives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 – Etudes </a:t>
                      </a: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(foot, basket, tennis, </a:t>
                      </a:r>
                      <a:r>
                        <a:rPr lang="fr-BE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athl</a:t>
                      </a: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fr-BE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judo,équit</a:t>
                      </a: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appliquées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paramédicales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Biotechnique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Informatique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Transit. artistique (théâtre, arts plastiques, danse, cirque)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h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pic>
        <p:nvPicPr>
          <p:cNvPr id="6" name="Espace réservé du contenu 5" descr="Une image contenant dessin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4428331A-B631-4B31-BD11-8A7B8C92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</p:spPr>
      </p:pic>
    </p:spTree>
    <p:extLst>
      <p:ext uri="{BB962C8B-B14F-4D97-AF65-F5344CB8AC3E}">
        <p14:creationId xmlns:p14="http://schemas.microsoft.com/office/powerpoint/2010/main" val="273672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0401A4C-450C-40AF-B7A0-43C4F58AB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67700"/>
              </p:ext>
            </p:extLst>
          </p:nvPr>
        </p:nvGraphicFramePr>
        <p:xfrm>
          <a:off x="4341519" y="349599"/>
          <a:ext cx="6503943" cy="6203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925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955728">
                  <a:extLst>
                    <a:ext uri="{9D8B030D-6E8A-4147-A177-3AD203B41FA5}">
                      <a16:colId xmlns:a16="http://schemas.microsoft.com/office/drawing/2014/main" val="4210805212"/>
                    </a:ext>
                  </a:extLst>
                </a:gridCol>
                <a:gridCol w="1904947">
                  <a:extLst>
                    <a:ext uri="{9D8B030D-6E8A-4147-A177-3AD203B41FA5}">
                      <a16:colId xmlns:a16="http://schemas.microsoft.com/office/drawing/2014/main" val="1017761812"/>
                    </a:ext>
                  </a:extLst>
                </a:gridCol>
                <a:gridCol w="814343">
                  <a:extLst>
                    <a:ext uri="{9D8B030D-6E8A-4147-A177-3AD203B41FA5}">
                      <a16:colId xmlns:a16="http://schemas.microsoft.com/office/drawing/2014/main" val="3074083691"/>
                    </a:ext>
                  </a:extLst>
                </a:gridCol>
              </a:tblGrid>
              <a:tr h="49419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Qualification technique ou artistique</a:t>
                      </a:r>
                      <a:endParaRPr lang="fr-FR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436706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Commune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40463"/>
                  </a:ext>
                </a:extLst>
              </a:tr>
              <a:tr h="13241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Français 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Religion 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Historique et Géographique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Sociale et Economique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Scientifique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Mathématique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Langue moderne I (Néerlandais ou Anglais)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 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2 - 4 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2 - 4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2 - 4 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dirty="0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06943"/>
                  </a:ext>
                </a:extLst>
              </a:tr>
              <a:tr h="561173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Options Groupées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au choix, comprenant plusieurs cours)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860749"/>
                  </a:ext>
                </a:extLst>
              </a:tr>
              <a:tr h="3202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horticulture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agriculture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</a:t>
                      </a:r>
                      <a:r>
                        <a:rPr lang="fr-BE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agro-équipement</a:t>
                      </a:r>
                      <a:endParaRPr lang="fr-B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environnement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 technique nature et forêts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électronique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informatique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industrie graphique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Electricien automaticien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Mécanicien automaticien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Mécanicien polyvalent ou automobile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microtechnique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du froid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Technicien en systèmes d’usinage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plasturgiste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des industries du bois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construction et tr. publics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Dessinateur en construction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équipements thermiques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Hôtelier – restaurateur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Artisan boucher ou boulanger </a:t>
                      </a: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 technique en mode et création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Arts plastiques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et structure de l’habitat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infographie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photographie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Prothèse dentaire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bandage, orthèse, prothèse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chimiste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des industries agro-alimentaires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</a:t>
                      </a:r>
                      <a:r>
                        <a:rPr lang="fr-BE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pharmaceutico</a:t>
                      </a: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-technique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en comptabilité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commercial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Technicien de bureau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 en accueil et tourisme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Gestionnaire en logistique et transport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Animateur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Techniques sociales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 d’éducation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Aspirant en nursing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Esthéticien 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B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à 18 h</a:t>
                      </a:r>
                      <a:endParaRPr lang="fr-FR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 dirty="0"/>
              <a:t>Les options de la qualification technique</a:t>
            </a:r>
            <a:br>
              <a:rPr lang="fr-BE" dirty="0"/>
            </a:br>
            <a:r>
              <a:rPr lang="fr-BE" dirty="0"/>
              <a:t>au 3</a:t>
            </a:r>
            <a:r>
              <a:rPr lang="fr-BE" baseline="30000" dirty="0"/>
              <a:t>e</a:t>
            </a:r>
            <a:r>
              <a:rPr lang="fr-BE" dirty="0"/>
              <a:t> degré </a:t>
            </a:r>
            <a:endParaRPr lang="fr-FR" dirty="0"/>
          </a:p>
        </p:txBody>
      </p:sp>
      <p:pic>
        <p:nvPicPr>
          <p:cNvPr id="6" name="Espace réservé du contenu 5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4428331A-B631-4B31-BD11-8A7B8C92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884014-063A-4B05-880D-03F833395C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128" t="32353" r="35243" b="33197"/>
          <a:stretch/>
        </p:blipFill>
        <p:spPr>
          <a:xfrm>
            <a:off x="487667" y="349599"/>
            <a:ext cx="2989124" cy="1745946"/>
          </a:xfrm>
          <a:prstGeom prst="rect">
            <a:avLst/>
          </a:prstGeom>
        </p:spPr>
      </p:pic>
      <p:sp>
        <p:nvSpPr>
          <p:cNvPr id="15" name="Flèche : gauche 14">
            <a:hlinkClick r:id="rId7"/>
            <a:extLst>
              <a:ext uri="{FF2B5EF4-FFF2-40B4-BE49-F238E27FC236}">
                <a16:creationId xmlns:a16="http://schemas.microsoft.com/office/drawing/2014/main" id="{34DBB1B3-6E70-4ED2-BEA6-26972C1AEFF9}"/>
              </a:ext>
            </a:extLst>
          </p:cNvPr>
          <p:cNvSpPr/>
          <p:nvPr/>
        </p:nvSpPr>
        <p:spPr>
          <a:xfrm rot="2250751">
            <a:off x="9279361" y="5419016"/>
            <a:ext cx="1974288" cy="9344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En savoir plus sur la qualif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77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9" y="1683144"/>
            <a:ext cx="2952241" cy="3428351"/>
          </a:xfrm>
        </p:spPr>
        <p:txBody>
          <a:bodyPr>
            <a:normAutofit/>
          </a:bodyPr>
          <a:lstStyle/>
          <a:p>
            <a:r>
              <a:rPr lang="fr-BE" dirty="0"/>
              <a:t>Les options de la qualification professionnelle</a:t>
            </a:r>
            <a:br>
              <a:rPr lang="fr-BE" dirty="0"/>
            </a:br>
            <a:r>
              <a:rPr lang="fr-BE" dirty="0"/>
              <a:t>au 3</a:t>
            </a:r>
            <a:r>
              <a:rPr lang="fr-BE" baseline="30000" dirty="0"/>
              <a:t>e</a:t>
            </a:r>
            <a:r>
              <a:rPr lang="fr-BE" dirty="0"/>
              <a:t> degré </a:t>
            </a:r>
            <a:endParaRPr lang="fr-FR" dirty="0"/>
          </a:p>
        </p:txBody>
      </p:sp>
      <p:pic>
        <p:nvPicPr>
          <p:cNvPr id="6" name="Espace réservé du contenu 5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4428331A-B631-4B31-BD11-8A7B8C92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884014-063A-4B05-880D-03F833395C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128" t="32353" r="35243" b="33197"/>
          <a:stretch/>
        </p:blipFill>
        <p:spPr>
          <a:xfrm>
            <a:off x="487667" y="349599"/>
            <a:ext cx="2989124" cy="1745946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E9F60B06-87A3-4754-863B-3A2389A9E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445205"/>
              </p:ext>
            </p:extLst>
          </p:nvPr>
        </p:nvGraphicFramePr>
        <p:xfrm>
          <a:off x="4341519" y="349599"/>
          <a:ext cx="6503943" cy="6057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925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955728">
                  <a:extLst>
                    <a:ext uri="{9D8B030D-6E8A-4147-A177-3AD203B41FA5}">
                      <a16:colId xmlns:a16="http://schemas.microsoft.com/office/drawing/2014/main" val="4210805212"/>
                    </a:ext>
                  </a:extLst>
                </a:gridCol>
                <a:gridCol w="1904947">
                  <a:extLst>
                    <a:ext uri="{9D8B030D-6E8A-4147-A177-3AD203B41FA5}">
                      <a16:colId xmlns:a16="http://schemas.microsoft.com/office/drawing/2014/main" val="1017761812"/>
                    </a:ext>
                  </a:extLst>
                </a:gridCol>
                <a:gridCol w="814343">
                  <a:extLst>
                    <a:ext uri="{9D8B030D-6E8A-4147-A177-3AD203B41FA5}">
                      <a16:colId xmlns:a16="http://schemas.microsoft.com/office/drawing/2014/main" val="3074083691"/>
                    </a:ext>
                  </a:extLst>
                </a:gridCol>
              </a:tblGrid>
              <a:tr h="49419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Qualification Professionnelle</a:t>
                      </a:r>
                      <a:endParaRPr lang="fr-FR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436706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Commune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40463"/>
                  </a:ext>
                </a:extLst>
              </a:tr>
              <a:tr h="134487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Français 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Religion 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Historique et Géographique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sociale et économique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scientifique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Mathématique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Langue moderne I (Néerlandais ou Anglais)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 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2 - 4 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 h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 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dirty="0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06943"/>
                  </a:ext>
                </a:extLst>
              </a:tr>
              <a:tr h="561173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Options Groupées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au choix, comprenant plusieurs cours)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860749"/>
                  </a:ext>
                </a:extLst>
              </a:tr>
              <a:tr h="3202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BE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Agent agricole polyvalent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Ouvrier qualifié en agriculture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Ouvrier qualifié en horticulture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Ouvrier qualifié en sylviculture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Fleuriste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 qualifié métiers du cheval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en soins animaliers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Installateur électricien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de maintenance PC/réseau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Electroménager et matériel de bureau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Mécanicien d’entretien - auto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Mécanicien pour matériel de jardin, espaces verts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Conducteur engins de chantier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Conducteur poids lourds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Carrossier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Métallier soudeur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Armurier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Menuisier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Ebéniste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Couvreur – étancheur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Maçon </a:t>
                      </a: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Monteur en sanitaire et en chauffage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Peintre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Carreleur - chapiste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Plafonneur - </a:t>
                      </a:r>
                      <a:r>
                        <a:rPr lang="fr-BE" sz="900" dirty="0" err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cimenteur</a:t>
                      </a: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Tapissier – garnisseur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Cuisinier / Cuisinier de collectivité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Restaurateur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Boucher – charcutier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Boulanger – pâtissier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 qualifié en confection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en décoration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aux métiers de la publicité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Opérateur en industrie graphique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Horloger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Bijoutier – joaillier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Auxiliaire administratif et d’accueil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Vendeur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Aide familial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Puériculture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Coiffeur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B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à 20 h</a:t>
                      </a:r>
                      <a:endParaRPr lang="fr-FR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sp>
        <p:nvSpPr>
          <p:cNvPr id="15" name="Flèche : gauche 14">
            <a:hlinkClick r:id="rId7"/>
            <a:extLst>
              <a:ext uri="{FF2B5EF4-FFF2-40B4-BE49-F238E27FC236}">
                <a16:creationId xmlns:a16="http://schemas.microsoft.com/office/drawing/2014/main" id="{34DBB1B3-6E70-4ED2-BEA6-26972C1AEFF9}"/>
              </a:ext>
            </a:extLst>
          </p:cNvPr>
          <p:cNvSpPr/>
          <p:nvPr/>
        </p:nvSpPr>
        <p:spPr>
          <a:xfrm rot="2250751">
            <a:off x="9242291" y="5419015"/>
            <a:ext cx="1974288" cy="9344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En savoir plus sur la qualif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85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3062856" cy="3491712"/>
          </a:xfrm>
        </p:spPr>
        <p:txBody>
          <a:bodyPr>
            <a:normAutofit/>
          </a:bodyPr>
          <a:lstStyle/>
          <a:p>
            <a:r>
              <a:rPr lang="fr-BE" dirty="0"/>
              <a:t>L’alternance</a:t>
            </a:r>
            <a:br>
              <a:rPr lang="fr-BE" dirty="0"/>
            </a:br>
            <a:r>
              <a:rPr lang="fr-BE" dirty="0"/>
              <a:t>Le </a:t>
            </a:r>
            <a:r>
              <a:rPr lang="fr-BE" dirty="0" err="1"/>
              <a:t>Cefa</a:t>
            </a:r>
            <a:br>
              <a:rPr lang="fr-BE" dirty="0"/>
            </a:br>
            <a:r>
              <a:rPr lang="fr-BE" dirty="0"/>
              <a:t>L’apprentissage</a:t>
            </a:r>
            <a:endParaRPr lang="fr-FR" dirty="0"/>
          </a:p>
        </p:txBody>
      </p:sp>
      <p:pic>
        <p:nvPicPr>
          <p:cNvPr id="5" name="Espace réservé du contenu 4" descr="Une image contenant boîte, dessin&#10;&#10;Description générée automatiquement">
            <a:extLst>
              <a:ext uri="{FF2B5EF4-FFF2-40B4-BE49-F238E27FC236}">
                <a16:creationId xmlns:a16="http://schemas.microsoft.com/office/drawing/2014/main" id="{51ABD4C7-F164-415B-AF31-A8E4D37A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60" y="386406"/>
            <a:ext cx="2777454" cy="1947564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Espace réservé du contenu 5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B3EF9CDA-3327-4A3F-AD7D-1FB3E2E9C2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85380EFE-1D4A-46B2-B993-A1632E207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64" y="5639454"/>
            <a:ext cx="2138658" cy="905055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E2AC5504-6B82-4432-A75F-869BC2489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41234"/>
              </p:ext>
            </p:extLst>
          </p:nvPr>
        </p:nvGraphicFramePr>
        <p:xfrm>
          <a:off x="4285212" y="936961"/>
          <a:ext cx="6828582" cy="4984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830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209417">
                  <a:extLst>
                    <a:ext uri="{9D8B030D-6E8A-4147-A177-3AD203B41FA5}">
                      <a16:colId xmlns:a16="http://schemas.microsoft.com/office/drawing/2014/main" val="3631650133"/>
                    </a:ext>
                  </a:extLst>
                </a:gridCol>
                <a:gridCol w="3280335">
                  <a:extLst>
                    <a:ext uri="{9D8B030D-6E8A-4147-A177-3AD203B41FA5}">
                      <a16:colId xmlns:a16="http://schemas.microsoft.com/office/drawing/2014/main" val="3041035388"/>
                    </a:ext>
                  </a:extLst>
                </a:gridCol>
              </a:tblGrid>
              <a:tr h="542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CEFA</a:t>
                      </a:r>
                      <a:endParaRPr lang="fr-FR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IFAPME</a:t>
                      </a:r>
                      <a:endParaRPr lang="fr-FR" sz="16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807730">
                <a:tc>
                  <a:txBody>
                    <a:bodyPr/>
                    <a:lstStyle/>
                    <a:p>
                      <a:pPr marL="1079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jours au </a:t>
                      </a:r>
                      <a:r>
                        <a:rPr lang="fr-BE" sz="12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Cefa</a:t>
                      </a: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3-4 jours en entreprise</a:t>
                      </a:r>
                    </a:p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module de formation individualisé possible</a:t>
                      </a:r>
                      <a:endParaRPr lang="fr-BE" sz="120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BE" sz="1200" u="none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1-2 jours en centre de formation / 3-4 jours en entreprise</a:t>
                      </a: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68881"/>
                  </a:ext>
                </a:extLst>
              </a:tr>
              <a:tr h="753762"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FR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Conditions :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ans et 2 années dans le 1</a:t>
                      </a:r>
                      <a:r>
                        <a:rPr lang="fr-FR" sz="1200" u="none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degré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 16 ans</a:t>
                      </a:r>
                      <a:endParaRPr lang="fr-BE" sz="120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FR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Conditions :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ans et 2 années dans le 1</a:t>
                      </a:r>
                      <a:r>
                        <a:rPr lang="fr-FR" sz="1200" u="none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degré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 16 ans</a:t>
                      </a: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783333"/>
                  </a:ext>
                </a:extLst>
              </a:tr>
              <a:tr h="2618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Formations ou diplômes :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Article 45 : 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à 2 ans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 de qualification spécifique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Article 49 :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– 4 P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6 TQ ou P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TQ ou P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Diplômes de l’enseignement (CE2D, CQ6, CESS)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Passage de l’art.45 à l’art.49 possible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Formations ou diplômes :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Apprentissage :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ans 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 d’apprentissage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Chef d’entreprise :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à 3 ans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Diplôme de formation de chef d’entreprise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 de gestion de base</a:t>
                      </a: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sp>
        <p:nvSpPr>
          <p:cNvPr id="6" name="Flèche : gauche 5">
            <a:hlinkClick r:id="rId7"/>
            <a:extLst>
              <a:ext uri="{FF2B5EF4-FFF2-40B4-BE49-F238E27FC236}">
                <a16:creationId xmlns:a16="http://schemas.microsoft.com/office/drawing/2014/main" id="{4C7A51DC-8B8A-4207-98A8-9C6EAC3AECC0}"/>
              </a:ext>
            </a:extLst>
          </p:cNvPr>
          <p:cNvSpPr/>
          <p:nvPr/>
        </p:nvSpPr>
        <p:spPr>
          <a:xfrm rot="1589587">
            <a:off x="7744995" y="5470723"/>
            <a:ext cx="2277913" cy="9279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 savoir plus sur l’alternance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43167-3BA2-44B9-9231-D8D8580F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" y="1128408"/>
            <a:ext cx="3123327" cy="4601183"/>
          </a:xfrm>
        </p:spPr>
        <p:txBody>
          <a:bodyPr/>
          <a:lstStyle/>
          <a:p>
            <a:r>
              <a:rPr lang="fr-BE" dirty="0"/>
              <a:t>Les métiers …</a:t>
            </a:r>
            <a:br>
              <a:rPr lang="fr-BE" dirty="0"/>
            </a:br>
            <a:r>
              <a:rPr lang="fr-BE" dirty="0"/>
              <a:t>se faire une idée pour voir un peu plus loin</a:t>
            </a:r>
            <a:endParaRPr lang="fr-FR" dirty="0"/>
          </a:p>
        </p:txBody>
      </p:sp>
      <p:pic>
        <p:nvPicPr>
          <p:cNvPr id="7" name="Espace réservé du contenu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2CA35AD-3B4B-48F2-A80D-07C659666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69" y="419385"/>
            <a:ext cx="2392040" cy="1576183"/>
          </a:xfrm>
        </p:spPr>
      </p:pic>
      <p:pic>
        <p:nvPicPr>
          <p:cNvPr id="4" name="Espace réservé du contenu 5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034496FF-4756-4EF3-BC74-F4F0AA55F0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4E3CBD56-61E0-4FB6-86CB-360736377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64" y="5592678"/>
            <a:ext cx="2249190" cy="9518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20AAEA-7E6E-4D32-903F-C0300787DE61}"/>
              </a:ext>
            </a:extLst>
          </p:cNvPr>
          <p:cNvSpPr txBox="1"/>
          <p:nvPr/>
        </p:nvSpPr>
        <p:spPr>
          <a:xfrm>
            <a:off x="4126523" y="1207477"/>
            <a:ext cx="7082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2060"/>
                </a:solidFill>
              </a:rPr>
              <a:t>Les métiers en lien avec les formations du 3</a:t>
            </a:r>
            <a:r>
              <a:rPr lang="fr-BE" baseline="30000" dirty="0">
                <a:solidFill>
                  <a:srgbClr val="002060"/>
                </a:solidFill>
              </a:rPr>
              <a:t>e</a:t>
            </a:r>
            <a:r>
              <a:rPr lang="fr-BE" dirty="0">
                <a:solidFill>
                  <a:srgbClr val="002060"/>
                </a:solidFill>
              </a:rPr>
              <a:t> degré de qualification</a:t>
            </a: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r>
              <a:rPr lang="fr-BE" dirty="0">
                <a:solidFill>
                  <a:srgbClr val="002060"/>
                </a:solidFill>
              </a:rPr>
              <a:t>Des vidéos de la cité des métiers </a:t>
            </a: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r>
              <a:rPr lang="fr-BE" dirty="0">
                <a:solidFill>
                  <a:srgbClr val="002060"/>
                </a:solidFill>
              </a:rPr>
              <a:t>Des vidéos du Forem</a:t>
            </a:r>
          </a:p>
          <a:p>
            <a:endParaRPr lang="fr-BE" dirty="0"/>
          </a:p>
          <a:p>
            <a:endParaRPr lang="fr-FR" dirty="0"/>
          </a:p>
        </p:txBody>
      </p:sp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9B371A29-B9C8-4713-B3AE-6BE2F741BA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68" t="12479" r="14412"/>
          <a:stretch/>
        </p:blipFill>
        <p:spPr>
          <a:xfrm>
            <a:off x="7667820" y="3226296"/>
            <a:ext cx="1852137" cy="1125415"/>
          </a:xfrm>
          <a:prstGeom prst="rect">
            <a:avLst/>
          </a:prstGeom>
        </p:spPr>
      </p:pic>
      <p:pic>
        <p:nvPicPr>
          <p:cNvPr id="13" name="Image 12" descr="Une image contenant jeu, table&#10;&#10;Description générée automatiquement">
            <a:hlinkClick r:id="rId9"/>
            <a:extLst>
              <a:ext uri="{FF2B5EF4-FFF2-40B4-BE49-F238E27FC236}">
                <a16:creationId xmlns:a16="http://schemas.microsoft.com/office/drawing/2014/main" id="{CACF405B-AEDF-4116-9886-436633E4D1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5942" y="5241004"/>
            <a:ext cx="1514475" cy="800100"/>
          </a:xfrm>
          <a:prstGeom prst="rect">
            <a:avLst/>
          </a:prstGeom>
        </p:spPr>
      </p:pic>
      <p:pic>
        <p:nvPicPr>
          <p:cNvPr id="15" name="Image 14" descr="Une image contenant dessin&#10;&#10;Description générée automatiquement">
            <a:hlinkClick r:id="rId11"/>
            <a:extLst>
              <a:ext uri="{FF2B5EF4-FFF2-40B4-BE49-F238E27FC236}">
                <a16:creationId xmlns:a16="http://schemas.microsoft.com/office/drawing/2014/main" id="{680A8F2A-1889-4AB5-A61A-C1D91CC96B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9938" y="1588475"/>
            <a:ext cx="1962150" cy="762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B21973-13ED-494A-B2F0-04358E8D38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4318" y="6180042"/>
            <a:ext cx="1506220" cy="3771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8A2EAF5-28A9-453A-9A25-F6511F84E9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7873" y="6183218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7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CAE5CB-4F22-4175-B166-19557378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125414"/>
            <a:ext cx="8983489" cy="962937"/>
          </a:xfrm>
        </p:spPr>
        <p:txBody>
          <a:bodyPr>
            <a:normAutofit fontScale="90000"/>
          </a:bodyPr>
          <a:lstStyle/>
          <a:p>
            <a:r>
              <a:rPr lang="fr-BE" dirty="0"/>
              <a:t>Un test pour t’aider à réfléchir…</a:t>
            </a:r>
            <a:br>
              <a:rPr lang="fr-BE" dirty="0"/>
            </a:br>
            <a:r>
              <a:rPr lang="fr-BE" dirty="0"/>
              <a:t>	</a:t>
            </a:r>
            <a:r>
              <a:rPr lang="fr-BE" i="1" dirty="0"/>
              <a:t>… pas pour qu’il te dise quoi faire …</a:t>
            </a:r>
            <a:br>
              <a:rPr lang="fr-BE" dirty="0"/>
            </a:br>
            <a:r>
              <a:rPr lang="fr-BE" dirty="0"/>
              <a:t>Contacte-nous après si tu veux analyser les résultats</a:t>
            </a:r>
            <a:br>
              <a:rPr lang="fr-BE" dirty="0"/>
            </a:br>
            <a:r>
              <a:rPr lang="fr-BE" dirty="0"/>
              <a:t>Discutes de ce test avec tes parents, tes potes,…</a:t>
            </a:r>
            <a:endParaRPr lang="fr-FR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AE677-691A-4B92-A6F6-10FB66F8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solidFill>
                  <a:srgbClr val="002060"/>
                </a:solidFill>
              </a:rPr>
              <a:t>Des questions sur ta personnalité</a:t>
            </a:r>
          </a:p>
          <a:p>
            <a:pPr marL="0" indent="0">
              <a:buNone/>
            </a:pPr>
            <a:endParaRPr lang="fr-BE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r-BE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fr-BE" dirty="0">
                <a:solidFill>
                  <a:srgbClr val="002060"/>
                </a:solidFill>
              </a:rPr>
              <a:t>	Des questions pour se projeter sur ce que tu ferais après la 6</a:t>
            </a:r>
            <a:r>
              <a:rPr lang="fr-BE" baseline="30000" dirty="0">
                <a:solidFill>
                  <a:srgbClr val="002060"/>
                </a:solidFill>
              </a:rPr>
              <a:t>e</a:t>
            </a:r>
            <a:r>
              <a:rPr lang="fr-BE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fr-B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rgbClr val="002060"/>
                </a:solidFill>
              </a:rPr>
              <a:t>Des questions sur les métiers</a:t>
            </a:r>
          </a:p>
        </p:txBody>
      </p:sp>
      <p:pic>
        <p:nvPicPr>
          <p:cNvPr id="5" name="Image 4" descr="Une image contenant dessin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3F6E2D2E-B3E7-46B3-B9A0-B4A690153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989" y="2686261"/>
            <a:ext cx="1318079" cy="1277612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036326A4-1FFA-4481-B70F-E45CCD795F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875"/>
          <a:stretch/>
        </p:blipFill>
        <p:spPr>
          <a:xfrm>
            <a:off x="4833886" y="4984619"/>
            <a:ext cx="2209044" cy="1572014"/>
          </a:xfrm>
          <a:prstGeom prst="rect">
            <a:avLst/>
          </a:prstGeom>
        </p:spPr>
      </p:pic>
      <p:pic>
        <p:nvPicPr>
          <p:cNvPr id="11" name="Image 10">
            <a:hlinkClick r:id="rId6"/>
            <a:extLst>
              <a:ext uri="{FF2B5EF4-FFF2-40B4-BE49-F238E27FC236}">
                <a16:creationId xmlns:a16="http://schemas.microsoft.com/office/drawing/2014/main" id="{27C1A083-2974-4A1D-9844-5F33328905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46" b="3420"/>
          <a:stretch/>
        </p:blipFill>
        <p:spPr>
          <a:xfrm>
            <a:off x="8986185" y="2728257"/>
            <a:ext cx="1445434" cy="2181543"/>
          </a:xfrm>
          <a:prstGeom prst="rect">
            <a:avLst/>
          </a:prstGeom>
        </p:spPr>
      </p:pic>
      <p:pic>
        <p:nvPicPr>
          <p:cNvPr id="19" name="Espace réservé du contenu 5" descr="Une image contenant dessin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FC630717-AFDA-4ACA-96C5-D2CC0D1DB3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hlinkClick r:id="rId10" action="ppaction://hlinksldjump"/>
            <a:extLst>
              <a:ext uri="{FF2B5EF4-FFF2-40B4-BE49-F238E27FC236}">
                <a16:creationId xmlns:a16="http://schemas.microsoft.com/office/drawing/2014/main" id="{21C4D03A-ED46-411A-8E2D-1EF53D264E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463" y="5750015"/>
            <a:ext cx="1877401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50807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0DCBEA15C2743A0485FB7543B2689" ma:contentTypeVersion="12" ma:contentTypeDescription="Crée un document." ma:contentTypeScope="" ma:versionID="0e48e83f1f743d11e17a670a3b4ce0f9">
  <xsd:schema xmlns:xsd="http://www.w3.org/2001/XMLSchema" xmlns:xs="http://www.w3.org/2001/XMLSchema" xmlns:p="http://schemas.microsoft.com/office/2006/metadata/properties" xmlns:ns2="19085aaf-8474-4652-b063-5a676ec4b87b" xmlns:ns3="369961d2-404d-4ce0-8fe7-27dec127caf3" targetNamespace="http://schemas.microsoft.com/office/2006/metadata/properties" ma:root="true" ma:fieldsID="0877fe573578e16b6ba54c470029be27" ns2:_="" ns3:_="">
    <xsd:import namespace="19085aaf-8474-4652-b063-5a676ec4b87b"/>
    <xsd:import namespace="369961d2-404d-4ce0-8fe7-27dec127c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85aaf-8474-4652-b063-5a676ec4b8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961d2-404d-4ce0-8fe7-27dec127ca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652F8-6E93-4121-9B1B-86CACD60C5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15F1EF-DD2B-4F0D-9469-F3A264531F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DE36F-1D15-4FD4-A63C-E8B7F071FC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085aaf-8474-4652-b063-5a676ec4b87b"/>
    <ds:schemaRef ds:uri="369961d2-404d-4ce0-8fe7-27dec127ca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1108</Words>
  <Application>Microsoft Office PowerPoint</Application>
  <PresentationFormat>Grand écran</PresentationFormat>
  <Paragraphs>318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 2</vt:lpstr>
      <vt:lpstr>Cadre</vt:lpstr>
      <vt:lpstr>Présentation PowerPoint</vt:lpstr>
      <vt:lpstr>Par où commencer ?</vt:lpstr>
      <vt:lpstr>Les filières et les options au 3e degré </vt:lpstr>
      <vt:lpstr>Les options de la transition au 3e degré </vt:lpstr>
      <vt:lpstr>Les options de la qualification technique au 3e degré </vt:lpstr>
      <vt:lpstr>Les options de la qualification professionnelle au 3e degré </vt:lpstr>
      <vt:lpstr>L’alternance Le Cefa L’apprentissage</vt:lpstr>
      <vt:lpstr>Les métiers … se faire une idée pour voir un peu plus loin</vt:lpstr>
      <vt:lpstr>Un test pour t’aider à réfléchir…  … pas pour qu’il te dise quoi faire … Contacte-nous après si tu veux analyser les résultats Discutes de ce test avec tes parents, tes potes,…</vt:lpstr>
      <vt:lpstr>Un service d’orientation qui peut t’aider à t’orienter…</vt:lpstr>
      <vt:lpstr>Le centre PMS est à ton 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Tanguy Le Grelle</dc:creator>
  <cp:lastModifiedBy>BERNARD Bénédicte</cp:lastModifiedBy>
  <cp:revision>70</cp:revision>
  <dcterms:created xsi:type="dcterms:W3CDTF">2020-05-06T13:53:47Z</dcterms:created>
  <dcterms:modified xsi:type="dcterms:W3CDTF">2023-05-23T12:31:13Z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0x010100A130DCBEA15C2743A0485FB7543B2689</vt:lpwstr>
  </property>
</Properties>
</file>